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36" r:id="rId2"/>
    <p:sldId id="344" r:id="rId3"/>
    <p:sldId id="345" r:id="rId4"/>
    <p:sldId id="346" r:id="rId5"/>
    <p:sldId id="347" r:id="rId6"/>
    <p:sldId id="348" r:id="rId7"/>
    <p:sldId id="335" r:id="rId8"/>
    <p:sldId id="339" r:id="rId9"/>
    <p:sldId id="342" r:id="rId10"/>
    <p:sldId id="343" r:id="rId11"/>
    <p:sldId id="340" r:id="rId12"/>
    <p:sldId id="341" r:id="rId13"/>
    <p:sldId id="337" r:id="rId14"/>
  </p:sldIdLst>
  <p:sldSz cx="10693400" cy="7561263"/>
  <p:notesSz cx="9144000" cy="6858000"/>
  <p:defaultTextStyle>
    <a:defPPr>
      <a:defRPr lang="de-DE"/>
    </a:defPPr>
    <a:lvl1pPr marL="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241">
          <p15:clr>
            <a:srgbClr val="A4A3A4"/>
          </p15:clr>
        </p15:guide>
        <p15:guide id="2" orient="horz" pos="521">
          <p15:clr>
            <a:srgbClr val="A4A3A4"/>
          </p15:clr>
        </p15:guide>
        <p15:guide id="3" orient="horz" pos="975">
          <p15:clr>
            <a:srgbClr val="A4A3A4"/>
          </p15:clr>
        </p15:guide>
        <p15:guide id="4" orient="horz" pos="1474">
          <p15:clr>
            <a:srgbClr val="A4A3A4"/>
          </p15:clr>
        </p15:guide>
        <p15:guide id="5" pos="2869">
          <p15:clr>
            <a:srgbClr val="A4A3A4"/>
          </p15:clr>
        </p15:guide>
        <p15:guide id="6" pos="465">
          <p15:clr>
            <a:srgbClr val="A4A3A4"/>
          </p15:clr>
        </p15:guide>
        <p15:guide id="7" pos="6271">
          <p15:clr>
            <a:srgbClr val="A4A3A4"/>
          </p15:clr>
        </p15:guide>
        <p15:guide id="8" pos="264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7" autoAdjust="0"/>
    <p:restoredTop sz="94627" autoAdjust="0"/>
  </p:normalViewPr>
  <p:slideViewPr>
    <p:cSldViewPr showGuides="1">
      <p:cViewPr>
        <p:scale>
          <a:sx n="72" d="100"/>
          <a:sy n="72" d="100"/>
        </p:scale>
        <p:origin x="-1128" y="-54"/>
      </p:cViewPr>
      <p:guideLst>
        <p:guide orient="horz" pos="4241"/>
        <p:guide orient="horz" pos="521"/>
        <p:guide orient="horz" pos="975"/>
        <p:guide orient="horz" pos="1474"/>
        <p:guide pos="2869"/>
        <p:guide pos="465"/>
        <p:guide pos="6271"/>
        <p:guide pos="26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917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25307-2E00-471D-ABC4-B32C9AA19BE3}" type="datetimeFigureOut">
              <a:rPr lang="de-AT" smtClean="0"/>
              <a:t>15.03.2017</a:t>
            </a:fld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1E987-23E2-4FCB-B056-A8A5BA48561C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94193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B5D0A-8AE9-4D89-AFFA-4F03AACD90F4}" type="datetimeFigureOut">
              <a:rPr lang="de-AT" smtClean="0"/>
              <a:t>15.03.2017</a:t>
            </a:fld>
            <a:endParaRPr lang="de-AT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935288" y="857250"/>
            <a:ext cx="32734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0D8CF-B41C-4EF8-8D13-F51C5F3F8042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438604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0D8CF-B41C-4EF8-8D13-F51C5F3F8042}" type="slidenum">
              <a:rPr lang="de-AT" smtClean="0"/>
              <a:t>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68480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0D8CF-B41C-4EF8-8D13-F51C5F3F8042}" type="slidenum">
              <a:rPr lang="de-AT" smtClean="0"/>
              <a:t>12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15125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0D8CF-B41C-4EF8-8D13-F51C5F3F8042}" type="slidenum">
              <a:rPr lang="de-AT" smtClean="0"/>
              <a:t>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91812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0D8CF-B41C-4EF8-8D13-F51C5F3F8042}" type="slidenum">
              <a:rPr lang="de-AT" smtClean="0"/>
              <a:t>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54975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0D8CF-B41C-4EF8-8D13-F51C5F3F8042}" type="slidenum">
              <a:rPr lang="de-AT" smtClean="0"/>
              <a:t>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99452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0D8CF-B41C-4EF8-8D13-F51C5F3F8042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69077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0D8CF-B41C-4EF8-8D13-F51C5F3F8042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56775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0D8CF-B41C-4EF8-8D13-F51C5F3F8042}" type="slidenum">
              <a:rPr lang="de-AT" smtClean="0"/>
              <a:t>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14079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0D8CF-B41C-4EF8-8D13-F51C5F3F8042}" type="slidenum">
              <a:rPr lang="de-AT" smtClean="0"/>
              <a:t>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56945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0D8CF-B41C-4EF8-8D13-F51C5F3F8042}" type="slidenum">
              <a:rPr lang="de-AT" smtClean="0"/>
              <a:t>8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81660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0D8CF-B41C-4EF8-8D13-F51C5F3F8042}" type="slidenum">
              <a:rPr lang="de-AT" smtClean="0"/>
              <a:t>11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11261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Bild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06667" y="2052439"/>
            <a:ext cx="9339920" cy="2018582"/>
          </a:xfrm>
        </p:spPr>
        <p:txBody>
          <a:bodyPr>
            <a:noAutofit/>
          </a:bodyPr>
          <a:lstStyle>
            <a:lvl1pPr algn="r">
              <a:lnSpc>
                <a:spcPct val="150000"/>
              </a:lnSpc>
              <a:defRPr sz="5000" b="1"/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de-AT"/>
              <a:t>Dr. Karin Kneissl – 13. Februar 2016:  Aktuelle Lage im Nahen Osten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07046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0693400" cy="6175196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6" name="Titel 1"/>
          <p:cNvSpPr>
            <a:spLocks noGrp="1"/>
          </p:cNvSpPr>
          <p:nvPr>
            <p:ph type="ctrTitle" hasCustomPrompt="1"/>
          </p:nvPr>
        </p:nvSpPr>
        <p:spPr>
          <a:xfrm>
            <a:off x="606667" y="6588943"/>
            <a:ext cx="9339920" cy="576064"/>
          </a:xfrm>
        </p:spPr>
        <p:txBody>
          <a:bodyPr>
            <a:noAutofit/>
          </a:bodyPr>
          <a:lstStyle>
            <a:lvl1pPr algn="l">
              <a:defRPr sz="3100" b="1"/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0" hasCustomPrompt="1"/>
          </p:nvPr>
        </p:nvSpPr>
        <p:spPr>
          <a:xfrm>
            <a:off x="640303" y="7021198"/>
            <a:ext cx="9306284" cy="47105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Überschrift 2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1" hasCustomPrompt="1"/>
          </p:nvPr>
        </p:nvSpPr>
        <p:spPr>
          <a:xfrm>
            <a:off x="640303" y="6416627"/>
            <a:ext cx="9306284" cy="3624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Überschrift 2</a:t>
            </a:r>
          </a:p>
        </p:txBody>
      </p:sp>
    </p:spTree>
    <p:extLst>
      <p:ext uri="{BB962C8B-B14F-4D97-AF65-F5344CB8AC3E}">
        <p14:creationId xmlns:p14="http://schemas.microsoft.com/office/powerpoint/2010/main" val="4009762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+ Bild +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-9550"/>
            <a:ext cx="10693400" cy="7570813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5" name="Abgerundetes Rechteck 4"/>
          <p:cNvSpPr/>
          <p:nvPr userDrawn="1"/>
        </p:nvSpPr>
        <p:spPr>
          <a:xfrm>
            <a:off x="1890316" y="6200025"/>
            <a:ext cx="8954870" cy="576064"/>
          </a:xfrm>
          <a:prstGeom prst="roundRect">
            <a:avLst>
              <a:gd name="adj" fmla="val 1932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34332" y="6228532"/>
            <a:ext cx="8496944" cy="504056"/>
          </a:xfrm>
        </p:spPr>
        <p:txBody>
          <a:bodyPr/>
          <a:lstStyle>
            <a:lvl1pPr>
              <a:defRPr b="1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AT"/>
              <a:t>Dr. Karin Kneissl – 13. Februar 2016:  Aktuelle Lage im Nahen Osten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76826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38189" y="1751747"/>
            <a:ext cx="4464496" cy="705367"/>
          </a:xfrm>
        </p:spPr>
        <p:txBody>
          <a:bodyPr anchor="b">
            <a:normAutofit/>
          </a:bodyPr>
          <a:lstStyle>
            <a:lvl1pPr marL="0" indent="0">
              <a:buNone/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738189" y="2457115"/>
            <a:ext cx="4464496" cy="435647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90717" y="1751747"/>
            <a:ext cx="4464496" cy="705367"/>
          </a:xfrm>
        </p:spPr>
        <p:txBody>
          <a:bodyPr anchor="b">
            <a:normAutofit/>
          </a:bodyPr>
          <a:lstStyle>
            <a:lvl1pPr marL="0" indent="0">
              <a:buNone/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90717" y="2457115"/>
            <a:ext cx="4464496" cy="435647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de-AT"/>
              <a:t>Dr. Karin Kneissl – 13. Februar 2016:  Aktuelle Lage im Nahen Osten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46574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738188" y="1946486"/>
            <a:ext cx="9217025" cy="970049"/>
          </a:xfrm>
          <a:prstGeom prst="rect">
            <a:avLst/>
          </a:prstGeom>
        </p:spPr>
        <p:txBody>
          <a:bodyPr vert="horz" lIns="99569" tIns="49785" rIns="99569" bIns="49785" rtlCol="0" anchor="t">
            <a:normAutofit/>
          </a:bodyPr>
          <a:lstStyle>
            <a:lvl1pPr algn="l"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Inhaltsplatzhalter 5"/>
          <p:cNvSpPr>
            <a:spLocks noGrp="1"/>
          </p:cNvSpPr>
          <p:nvPr>
            <p:ph sz="quarter" idx="4"/>
          </p:nvPr>
        </p:nvSpPr>
        <p:spPr>
          <a:xfrm>
            <a:off x="734852" y="2731221"/>
            <a:ext cx="9211770" cy="4001367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de-AT"/>
              <a:t>Dr. Karin Kneissl – 13. Februar 2016:  Aktuelle Lage im Nahen Osten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70551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 +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8188" y="1946486"/>
            <a:ext cx="9217025" cy="538001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738187" y="2772519"/>
            <a:ext cx="9217025" cy="3960069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AT"/>
              <a:t>Dr. Karin Kneissl – 13. Februar 2016:  Aktuelle Lage im Nahen Osten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61610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lIns="104306" tIns="52153" rIns="104306" bIns="52153"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Karin Kneissl – 13. Februar 2016:  Aktuelle Lage im Nahen Osten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lIns="104306" tIns="52153" rIns="104306" bIns="52153"/>
          <a:lstStyle/>
          <a:p>
            <a:fld id="{4B288E58-610F-224A-BC36-E4A72E5940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4868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lIns="104306" tIns="52153" rIns="104306" bIns="52153"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Karin Kneissl – 13. Februar 2016:  Aktuelle Lage im Nahen Osten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lIns="104306" tIns="52153" rIns="104306" bIns="52153"/>
          <a:lstStyle/>
          <a:p>
            <a:fld id="{4B288E58-610F-224A-BC36-E4A72E5940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7263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38188" y="1946486"/>
            <a:ext cx="3524995" cy="3253099"/>
          </a:xfrm>
          <a:prstGeom prst="rect">
            <a:avLst/>
          </a:prstGeom>
        </p:spPr>
        <p:txBody>
          <a:bodyPr vert="horz" lIns="99569" tIns="49785" rIns="99569" bIns="49785" rtlCol="0" anchor="t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435842" y="2040018"/>
            <a:ext cx="5510746" cy="4692570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738189" y="7008813"/>
            <a:ext cx="920840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de-AT"/>
              <a:t>Dr. Karin Kneissl – 13. Februar 2016:  Aktuelle Lage im Nahen Osten</a:t>
            </a:r>
            <a:endParaRPr lang="de-AT" dirty="0"/>
          </a:p>
        </p:txBody>
      </p:sp>
      <p:cxnSp>
        <p:nvCxnSpPr>
          <p:cNvPr id="10" name="Gerader Verbinder 9"/>
          <p:cNvCxnSpPr>
            <a:stCxn id="4" idx="1"/>
          </p:cNvCxnSpPr>
          <p:nvPr userDrawn="1"/>
        </p:nvCxnSpPr>
        <p:spPr>
          <a:xfrm>
            <a:off x="738189" y="7209632"/>
            <a:ext cx="3697653" cy="0"/>
          </a:xfrm>
          <a:prstGeom prst="line">
            <a:avLst/>
          </a:prstGeom>
          <a:ln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015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0" r:id="rId3"/>
    <p:sldLayoutId id="2147483653" r:id="rId4"/>
    <p:sldLayoutId id="2147483658" r:id="rId5"/>
    <p:sldLayoutId id="2147483661" r:id="rId6"/>
    <p:sldLayoutId id="2147483663" r:id="rId7"/>
    <p:sldLayoutId id="2147483664" r:id="rId8"/>
  </p:sldLayoutIdLst>
  <p:hf sldNum="0" hdr="0" dt="0"/>
  <p:txStyles>
    <p:titleStyle>
      <a:lvl1pPr algn="r" defTabSz="995690" rtl="0" eaLnBrk="1" latinLnBrk="0" hangingPunct="1">
        <a:lnSpc>
          <a:spcPts val="3400"/>
        </a:lnSpc>
        <a:spcBef>
          <a:spcPct val="0"/>
        </a:spcBef>
        <a:buNone/>
        <a:defRPr sz="31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177800" algn="l" defTabSz="995690" rtl="0" eaLnBrk="1" latinLnBrk="0" hangingPunct="1">
        <a:spcBef>
          <a:spcPct val="20000"/>
        </a:spcBef>
        <a:buFont typeface="Calibri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1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458" indent="-248923" algn="l" defTabSz="99569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303" indent="-248923" algn="l" defTabSz="99569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arin@kkneiss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kkneissl.com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kneissl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ab-hdr.org/PreviousReports/2016/2016.asp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8001" y="684287"/>
            <a:ext cx="9339920" cy="1800080"/>
          </a:xfrm>
          <a:ln w="25400">
            <a:solidFill>
              <a:srgbClr val="CC9900"/>
            </a:solidFill>
          </a:ln>
        </p:spPr>
        <p:txBody>
          <a:bodyPr anchor="ctr">
            <a:noAutofit/>
          </a:bodyPr>
          <a:lstStyle/>
          <a:p>
            <a:pPr algn="ctr"/>
            <a:r>
              <a:rPr lang="de-AT" sz="3600" dirty="0"/>
              <a:t>Aktuelle Lage im Nahen Osten</a:t>
            </a:r>
            <a:endParaRPr lang="de-DE" sz="3600" dirty="0"/>
          </a:p>
        </p:txBody>
      </p:sp>
      <p:sp>
        <p:nvSpPr>
          <p:cNvPr id="6" name="Textfeld 5"/>
          <p:cNvSpPr txBox="1"/>
          <p:nvPr/>
        </p:nvSpPr>
        <p:spPr>
          <a:xfrm>
            <a:off x="624141" y="2537895"/>
            <a:ext cx="933377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de-AT" sz="2800" dirty="0"/>
              <a:t>Dr.</a:t>
            </a:r>
            <a:r>
              <a:rPr lang="de-AT" sz="2800" b="1" dirty="0"/>
              <a:t> Karin Kneissl</a:t>
            </a:r>
            <a:r>
              <a:rPr lang="de-AT" sz="2800" dirty="0"/>
              <a:t>	</a:t>
            </a:r>
          </a:p>
          <a:p>
            <a:r>
              <a:rPr lang="de-AT" sz="2800" i="1" dirty="0"/>
              <a:t>Publizistin, Lehrbeauftragte &amp; Energieanalystin</a:t>
            </a:r>
            <a:endParaRPr lang="de-AT" sz="2800" b="1" i="1" dirty="0"/>
          </a:p>
          <a:p>
            <a:endParaRPr lang="de-AT" sz="2800" b="1" dirty="0"/>
          </a:p>
          <a:p>
            <a:endParaRPr lang="de-DE" sz="2800" dirty="0"/>
          </a:p>
          <a:p>
            <a:endParaRPr lang="de-DE" sz="2800" dirty="0"/>
          </a:p>
          <a:p>
            <a:r>
              <a:rPr lang="de-DE" sz="2800" dirty="0"/>
              <a:t>13. Februar 2016</a:t>
            </a:r>
          </a:p>
          <a:p>
            <a:endParaRPr lang="de-AT" sz="2800" dirty="0"/>
          </a:p>
          <a:p>
            <a:r>
              <a:rPr lang="de-AT" sz="2800" dirty="0"/>
              <a:t>Kontakt: </a:t>
            </a:r>
            <a:r>
              <a:rPr lang="de-AT" sz="2800" dirty="0">
                <a:hlinkClick r:id="rId3"/>
              </a:rPr>
              <a:t>karin@kkneissl.com</a:t>
            </a:r>
            <a:r>
              <a:rPr lang="de-AT" sz="2800" dirty="0"/>
              <a:t> </a:t>
            </a:r>
          </a:p>
          <a:p>
            <a:r>
              <a:rPr lang="de-AT" sz="2800" dirty="0"/>
              <a:t>Website: </a:t>
            </a:r>
            <a:r>
              <a:rPr lang="de-AT" sz="2800" dirty="0">
                <a:hlinkClick r:id="rId4"/>
              </a:rPr>
              <a:t>www.kkneissl.com</a:t>
            </a:r>
            <a:r>
              <a:rPr lang="de-AT" sz="2800" dirty="0"/>
              <a:t> </a:t>
            </a:r>
          </a:p>
          <a:p>
            <a:endParaRPr lang="de-AT" sz="280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de-AT"/>
              <a:t>Dr. Karin Kneissl – 13. Februar 2016:  Aktuelle Lage im Nahen Osten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94237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Neu Ära zw. USA und Israel?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15.2. erster Besuch in DC</a:t>
            </a:r>
          </a:p>
          <a:p>
            <a:pPr marL="0" indent="0">
              <a:buNone/>
            </a:pPr>
            <a:r>
              <a:rPr lang="de-DE" dirty="0" err="1" smtClean="0"/>
              <a:t>Dzt</a:t>
            </a:r>
            <a:r>
              <a:rPr lang="de-DE" dirty="0" smtClean="0"/>
              <a:t>. 3,8 Mrd. Militärhilfe</a:t>
            </a:r>
          </a:p>
          <a:p>
            <a:pPr marL="0" indent="0">
              <a:buNone/>
            </a:pPr>
            <a:r>
              <a:rPr lang="de-DE" dirty="0" smtClean="0"/>
              <a:t>Verlegung der Botschaft?</a:t>
            </a:r>
          </a:p>
          <a:p>
            <a:pPr marL="0" indent="0">
              <a:buNone/>
            </a:pPr>
            <a:r>
              <a:rPr lang="de-DE" dirty="0" smtClean="0"/>
              <a:t>Ob legal oder illegal Zahl </a:t>
            </a:r>
            <a:r>
              <a:rPr lang="de-DE" dirty="0" err="1" smtClean="0"/>
              <a:t>jüd</a:t>
            </a:r>
            <a:r>
              <a:rPr lang="de-DE" dirty="0" smtClean="0"/>
              <a:t>. Siedler in WJ </a:t>
            </a:r>
            <a:r>
              <a:rPr lang="de-DE" dirty="0" err="1" smtClean="0"/>
              <a:t>u</a:t>
            </a:r>
            <a:r>
              <a:rPr lang="de-DE" dirty="0" smtClean="0"/>
              <a:t> Ostjerusalem </a:t>
            </a:r>
            <a:r>
              <a:rPr lang="de-DE" smtClean="0"/>
              <a:t>500.000 bei 2,5 </a:t>
            </a:r>
            <a:endParaRPr lang="de-DE" dirty="0" smtClean="0"/>
          </a:p>
        </p:txBody>
      </p:sp>
      <p:pic>
        <p:nvPicPr>
          <p:cNvPr id="5" name="Inhaltsplatzhalter 4" descr="TRUMP-NETANYAHU-01-800x416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7757" b="-57757"/>
          <a:stretch>
            <a:fillRect/>
          </a:stretch>
        </p:blipFill>
        <p:spPr/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Karin Kneissl – 13. Februar 2016:  Aktuelle Lage im Nahen Osten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3216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20000" y="540271"/>
            <a:ext cx="9217025" cy="810000"/>
          </a:xfrm>
          <a:ln w="19050">
            <a:solidFill>
              <a:srgbClr val="CC9900"/>
            </a:solidFill>
          </a:ln>
        </p:spPr>
        <p:txBody>
          <a:bodyPr anchor="ctr">
            <a:normAutofit fontScale="90000"/>
          </a:bodyPr>
          <a:lstStyle/>
          <a:p>
            <a:pPr algn="ctr"/>
            <a:r>
              <a:rPr lang="de-AT" dirty="0"/>
              <a:t>Militärische Situation im israelisch-syrischen Grenzgebiet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de-AT"/>
              <a:t>Dr. Karin Kneissl – 13. Februar 2016:  Aktuelle Lage im Nahen Osten</a:t>
            </a:r>
            <a:endParaRPr lang="de-AT" dirty="0"/>
          </a:p>
        </p:txBody>
      </p:sp>
      <p:pic>
        <p:nvPicPr>
          <p:cNvPr id="3074" name="Picture 2" descr="http://www.washingtoninstitute.org/uploads/Maps/Syria%20Conflict/MilitarySituationSouthernSyria-July_2016-thum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873" y="1475821"/>
            <a:ext cx="4614152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aljazeera.com/mritems/imagecache/mbdxxlarge/mritems/Images/2016/4/26/28db368b025e4994ab4f7b76f26d8e81_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3204567"/>
            <a:ext cx="345638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Gerader Verbinder 4"/>
          <p:cNvCxnSpPr/>
          <p:nvPr/>
        </p:nvCxnSpPr>
        <p:spPr>
          <a:xfrm flipV="1">
            <a:off x="1962324" y="1692399"/>
            <a:ext cx="3360549" cy="2160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/>
          <p:cNvCxnSpPr/>
          <p:nvPr/>
        </p:nvCxnSpPr>
        <p:spPr>
          <a:xfrm>
            <a:off x="1962324" y="4428703"/>
            <a:ext cx="3360549" cy="136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260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20000" y="540271"/>
            <a:ext cx="9217025" cy="810000"/>
          </a:xfrm>
          <a:ln w="19050">
            <a:solidFill>
              <a:srgbClr val="CC9900"/>
            </a:solidFill>
          </a:ln>
        </p:spPr>
        <p:txBody>
          <a:bodyPr anchor="ctr">
            <a:normAutofit fontScale="90000"/>
          </a:bodyPr>
          <a:lstStyle/>
          <a:p>
            <a:pPr algn="ctr"/>
            <a:r>
              <a:rPr lang="de-AT" dirty="0"/>
              <a:t>Ethnische Zusammensetzung in Libanon, Syrien und Israel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de-AT"/>
              <a:t>Dr. Karin Kneissl – 13. Februar 2016:  Aktuelle Lage im Nahen Osten</a:t>
            </a:r>
            <a:endParaRPr lang="de-AT" dirty="0"/>
          </a:p>
        </p:txBody>
      </p:sp>
      <p:pic>
        <p:nvPicPr>
          <p:cNvPr id="7" name="Picture 2" descr="http://gulf2000.columbia.edu/images/maps/Levant_Ethnicity_summary_l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927" y="1479542"/>
            <a:ext cx="5776923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622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de-AT"/>
              <a:t>Dr. Karin Kneissl – 13. Februar 2016:  Aktuelle Lage im Nahen Osten</a:t>
            </a:r>
            <a:endParaRPr lang="de-AT" dirty="0"/>
          </a:p>
        </p:txBody>
      </p:sp>
      <p:sp>
        <p:nvSpPr>
          <p:cNvPr id="5" name="Untertitel 2"/>
          <p:cNvSpPr txBox="1">
            <a:spLocks/>
          </p:cNvSpPr>
          <p:nvPr/>
        </p:nvSpPr>
        <p:spPr>
          <a:xfrm>
            <a:off x="738188" y="3492599"/>
            <a:ext cx="9217025" cy="1752600"/>
          </a:xfrm>
          <a:prstGeom prst="rect">
            <a:avLst/>
          </a:prstGeom>
        </p:spPr>
        <p:txBody>
          <a:bodyPr/>
          <a:lstStyle>
            <a:lvl1pPr marL="177800" indent="-177800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177800" algn="l" defTabSz="995690" rtl="0" eaLnBrk="1" latinLnBrk="0" hangingPunct="1">
              <a:spcBef>
                <a:spcPct val="20000"/>
              </a:spcBef>
              <a:buFont typeface="Calibri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1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245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030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de-DE" sz="2600" dirty="0">
              <a:latin typeface="+mj-lt"/>
            </a:endParaRPr>
          </a:p>
          <a:p>
            <a:pPr marL="0" indent="0" algn="ctr">
              <a:buNone/>
            </a:pPr>
            <a:r>
              <a:rPr lang="de-DE" sz="2600" dirty="0">
                <a:latin typeface="+mj-lt"/>
                <a:hlinkClick r:id="rId3"/>
              </a:rPr>
              <a:t>www.kkneissl.com</a:t>
            </a:r>
            <a:endParaRPr lang="de-DE" sz="2600" dirty="0">
              <a:latin typeface="+mj-lt"/>
            </a:endParaRPr>
          </a:p>
          <a:p>
            <a:pPr marL="0" indent="0" algn="ctr">
              <a:buNone/>
            </a:pPr>
            <a:endParaRPr lang="de-DE" sz="2600" dirty="0">
              <a:latin typeface="+mj-lt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ln>
            <a:solidFill>
              <a:srgbClr val="CC9900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de-DE" sz="2900" dirty="0"/>
              <a:t>Vielen Dank für Ihre Aufmerksamkeit.</a:t>
            </a:r>
            <a:endParaRPr lang="de-AT" sz="2900" dirty="0"/>
          </a:p>
        </p:txBody>
      </p:sp>
    </p:spTree>
    <p:extLst>
      <p:ext uri="{BB962C8B-B14F-4D97-AF65-F5344CB8AC3E}">
        <p14:creationId xmlns:p14="http://schemas.microsoft.com/office/powerpoint/2010/main" val="3966828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20000" y="540271"/>
            <a:ext cx="9217025" cy="810000"/>
          </a:xfrm>
          <a:ln w="19050">
            <a:solidFill>
              <a:srgbClr val="CC9900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de-DE" sz="3200" dirty="0"/>
              <a:t>Ölpreisentwicklung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de-AT" smtClean="0"/>
              <a:t>Dr. Karin Kneissl – 13. Februar 2016:  Aktuelle Lage im Nahen Osten</a:t>
            </a:r>
            <a:endParaRPr lang="de-AT" dirty="0"/>
          </a:p>
        </p:txBody>
      </p:sp>
      <p:pic>
        <p:nvPicPr>
          <p:cNvPr id="5122" name="Picture 2" descr="http://petroleumsupport.com/wp-content/uploads/2011/03/oil_barrel_tank_containe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000" y="1626841"/>
            <a:ext cx="3714750" cy="510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3805054" y="2276622"/>
            <a:ext cx="5814461" cy="132343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just"/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b="1" dirty="0"/>
              <a:t>Angestrebtes Preisniveau von 60-75 USD pb </a:t>
            </a:r>
            <a:r>
              <a:rPr lang="de-DE" dirty="0"/>
              <a:t>oder gar temporärer bottleneck (2004) infolge </a:t>
            </a:r>
            <a:r>
              <a:rPr lang="de-DE" dirty="0" err="1"/>
              <a:t>koord</a:t>
            </a:r>
            <a:r>
              <a:rPr lang="de-DE" dirty="0"/>
              <a:t>. Angebotskürzung durch OPEC und Nicht OPEC </a:t>
            </a:r>
            <a:r>
              <a:rPr lang="de-DE" dirty="0" err="1"/>
              <a:t>Prod</a:t>
            </a:r>
            <a:r>
              <a:rPr lang="de-DE" dirty="0"/>
              <a:t>. Seit 1.1.2017 – effektive Umsetzung? </a:t>
            </a:r>
            <a:endParaRPr lang="de-AT" dirty="0"/>
          </a:p>
        </p:txBody>
      </p:sp>
      <p:sp>
        <p:nvSpPr>
          <p:cNvPr id="9" name="Textfeld 8"/>
          <p:cNvSpPr txBox="1"/>
          <p:nvPr/>
        </p:nvSpPr>
        <p:spPr>
          <a:xfrm>
            <a:off x="3805054" y="3688516"/>
            <a:ext cx="5814461" cy="1015663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de-DE" dirty="0"/>
              <a:t>Massiver Einbruch der Nachfrage (VW, CC) infolge großer Rezession; v.a. EU. </a:t>
            </a:r>
          </a:p>
          <a:p>
            <a:pPr algn="just"/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b="1" dirty="0"/>
              <a:t>Preisverfall unter 30 USD pb.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719550" y="1538386"/>
            <a:ext cx="37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b="1" dirty="0"/>
              <a:t>Mögliche Szenarien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3805054" y="4930226"/>
            <a:ext cx="5814461" cy="1323439"/>
          </a:xfrm>
          <a:prstGeom prst="rect">
            <a:avLst/>
          </a:prstGeom>
          <a:solidFill>
            <a:srgbClr val="00B050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de-DE" dirty="0"/>
              <a:t>Infolge interner Unruhen in den Golfstaaten und Produktionsausfällen kommt es zu einer Preisspirale. Iran ersetzt saudische Ausfälle. </a:t>
            </a:r>
          </a:p>
          <a:p>
            <a:pPr algn="just"/>
            <a:r>
              <a:rPr lang="de-DE" b="1" dirty="0">
                <a:sym typeface="Wingdings" panose="05000000000000000000" pitchFamily="2" charset="2"/>
              </a:rPr>
              <a:t> </a:t>
            </a:r>
            <a:r>
              <a:rPr lang="de-DE" b="1" dirty="0"/>
              <a:t>Preis um 100 USD pb.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2334311" y="4930226"/>
            <a:ext cx="528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b="1" dirty="0">
                <a:solidFill>
                  <a:srgbClr val="00B050"/>
                </a:solidFill>
              </a:rPr>
              <a:t>↗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2334311" y="3688516"/>
            <a:ext cx="528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b="1" dirty="0">
                <a:solidFill>
                  <a:srgbClr val="FF0000"/>
                </a:solidFill>
              </a:rPr>
              <a:t>↘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2334311" y="2276622"/>
            <a:ext cx="528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b="1" dirty="0">
                <a:solidFill>
                  <a:srgbClr val="FFFF00"/>
                </a:solidFill>
              </a:rPr>
              <a:t>−</a:t>
            </a:r>
          </a:p>
        </p:txBody>
      </p:sp>
    </p:spTree>
    <p:extLst>
      <p:ext uri="{BB962C8B-B14F-4D97-AF65-F5344CB8AC3E}">
        <p14:creationId xmlns:p14="http://schemas.microsoft.com/office/powerpoint/2010/main" val="1132344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20000" y="540271"/>
            <a:ext cx="9217025" cy="810000"/>
          </a:xfrm>
          <a:ln w="19050">
            <a:solidFill>
              <a:srgbClr val="CC9900"/>
            </a:solidFill>
          </a:ln>
        </p:spPr>
        <p:txBody>
          <a:bodyPr anchor="ctr">
            <a:noAutofit/>
          </a:bodyPr>
          <a:lstStyle/>
          <a:p>
            <a:pPr algn="ctr"/>
            <a:r>
              <a:rPr lang="de-DE" sz="3200" dirty="0"/>
              <a:t>Erdölmarkt: Überangebot und Nachfragespitze</a:t>
            </a:r>
            <a:endParaRPr lang="de-DE" sz="280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de-AT" smtClean="0"/>
              <a:t>Dr. Karin Kneissl – 13. Februar 2016:  Aktuelle Lage im Nahen Osten</a:t>
            </a:r>
            <a:endParaRPr lang="de-AT" dirty="0"/>
          </a:p>
        </p:txBody>
      </p:sp>
      <p:sp>
        <p:nvSpPr>
          <p:cNvPr id="3" name="Rechteck 2"/>
          <p:cNvSpPr/>
          <p:nvPr/>
        </p:nvSpPr>
        <p:spPr>
          <a:xfrm>
            <a:off x="738189" y="1476375"/>
            <a:ext cx="9208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„peak oil“ vs. „peak supply“</a:t>
            </a:r>
          </a:p>
        </p:txBody>
      </p:sp>
      <p:pic>
        <p:nvPicPr>
          <p:cNvPr id="6146" name="Picture 2" descr="http://www.peak-oil.com/wp-content/uploads/2011/01/PeakOil533x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369" y="2125700"/>
            <a:ext cx="5040000" cy="378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cdn-images-1.medium.com/max/800/0*c-bqY6fW5vl4XjS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3400" y="2125699"/>
            <a:ext cx="5040000" cy="320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616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20000" y="540271"/>
            <a:ext cx="9217025" cy="810000"/>
          </a:xfrm>
          <a:ln w="19050">
            <a:solidFill>
              <a:srgbClr val="CC9900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de-DE" dirty="0"/>
              <a:t>Saudi Arabien: Königliches Trio der Macht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de-AT" smtClean="0"/>
              <a:t>Dr. Karin Kneissl – 13. Februar 2016:  Aktuelle Lage im Nahen Osten</a:t>
            </a:r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/>
          <a:srcRect l="34289" t="20205" r="24277" b="9946"/>
          <a:stretch/>
        </p:blipFill>
        <p:spPr>
          <a:xfrm>
            <a:off x="2495116" y="1608813"/>
            <a:ext cx="5694546" cy="540000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5346700" y="1491073"/>
            <a:ext cx="45903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AT" sz="2400" dirty="0"/>
              <a:t>König Salman Bin Abdulaziz Al Saud</a:t>
            </a:r>
          </a:p>
        </p:txBody>
      </p:sp>
      <p:sp>
        <p:nvSpPr>
          <p:cNvPr id="12" name="Rechteck 11"/>
          <p:cNvSpPr/>
          <p:nvPr/>
        </p:nvSpPr>
        <p:spPr>
          <a:xfrm>
            <a:off x="0" y="1692399"/>
            <a:ext cx="406790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AT" dirty="0"/>
              <a:t>Prinz Mohammed bin Salman al-Saud</a:t>
            </a:r>
          </a:p>
          <a:p>
            <a:pPr algn="ctr"/>
            <a:r>
              <a:rPr lang="de-AT" sz="1800" dirty="0"/>
              <a:t>Verteidigungsminister, Vize-Kronprinz ,</a:t>
            </a:r>
          </a:p>
          <a:p>
            <a:pPr algn="ctr"/>
            <a:r>
              <a:rPr lang="de-AT" sz="1800" dirty="0"/>
              <a:t>zweiter stellvertretender </a:t>
            </a:r>
          </a:p>
          <a:p>
            <a:pPr algn="ctr"/>
            <a:r>
              <a:rPr lang="de-AT" sz="1800" dirty="0"/>
              <a:t>Premierminister und </a:t>
            </a:r>
          </a:p>
          <a:p>
            <a:pPr algn="ctr"/>
            <a:r>
              <a:rPr lang="de-AT" sz="1800" dirty="0"/>
              <a:t>Vorsitzender des Rates </a:t>
            </a:r>
          </a:p>
          <a:p>
            <a:pPr algn="ctr"/>
            <a:r>
              <a:rPr lang="de-AT" sz="1800" dirty="0"/>
              <a:t>für Wirtschaft und</a:t>
            </a:r>
          </a:p>
          <a:p>
            <a:pPr algn="ctr"/>
            <a:r>
              <a:rPr lang="de-AT" sz="1800" dirty="0"/>
              <a:t> Entwicklung</a:t>
            </a:r>
          </a:p>
        </p:txBody>
      </p:sp>
      <p:cxnSp>
        <p:nvCxnSpPr>
          <p:cNvPr id="15" name="Gerader Verbinder 14"/>
          <p:cNvCxnSpPr>
            <a:stCxn id="12" idx="2"/>
          </p:cNvCxnSpPr>
          <p:nvPr/>
        </p:nvCxnSpPr>
        <p:spPr>
          <a:xfrm>
            <a:off x="2033954" y="3908390"/>
            <a:ext cx="648450" cy="197465"/>
          </a:xfrm>
          <a:prstGeom prst="line">
            <a:avLst/>
          </a:prstGeom>
          <a:ln>
            <a:solidFill>
              <a:srgbClr val="FFC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eck 16"/>
          <p:cNvSpPr/>
          <p:nvPr/>
        </p:nvSpPr>
        <p:spPr>
          <a:xfrm>
            <a:off x="7866980" y="2412479"/>
            <a:ext cx="2070044" cy="1826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AT" dirty="0"/>
              <a:t>Prinz Mohammed </a:t>
            </a:r>
            <a:r>
              <a:rPr lang="de-AT" dirty="0" err="1"/>
              <a:t>ibn</a:t>
            </a:r>
            <a:r>
              <a:rPr lang="de-AT" dirty="0"/>
              <a:t> </a:t>
            </a:r>
            <a:r>
              <a:rPr lang="de-AT" dirty="0" err="1"/>
              <a:t>Naif</a:t>
            </a:r>
            <a:r>
              <a:rPr lang="de-AT" dirty="0"/>
              <a:t> </a:t>
            </a:r>
            <a:r>
              <a:rPr lang="de-AT" dirty="0" err="1"/>
              <a:t>ibn</a:t>
            </a:r>
            <a:r>
              <a:rPr lang="de-AT" dirty="0"/>
              <a:t> Abdul-Aziz Al Saud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AT" sz="1800" dirty="0"/>
              <a:t>Innenminister</a:t>
            </a:r>
          </a:p>
        </p:txBody>
      </p:sp>
      <p:cxnSp>
        <p:nvCxnSpPr>
          <p:cNvPr id="19" name="Gerader Verbinder 18"/>
          <p:cNvCxnSpPr>
            <a:stCxn id="17" idx="2"/>
          </p:cNvCxnSpPr>
          <p:nvPr/>
        </p:nvCxnSpPr>
        <p:spPr>
          <a:xfrm flipH="1">
            <a:off x="8083004" y="4239389"/>
            <a:ext cx="818998" cy="261322"/>
          </a:xfrm>
          <a:prstGeom prst="line">
            <a:avLst/>
          </a:prstGeom>
          <a:ln>
            <a:solidFill>
              <a:srgbClr val="FFC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/>
          <p:cNvCxnSpPr/>
          <p:nvPr/>
        </p:nvCxnSpPr>
        <p:spPr>
          <a:xfrm flipH="1">
            <a:off x="5634732" y="1952738"/>
            <a:ext cx="2016224" cy="747773"/>
          </a:xfrm>
          <a:prstGeom prst="line">
            <a:avLst/>
          </a:prstGeom>
          <a:ln>
            <a:solidFill>
              <a:srgbClr val="FFC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2148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20000" y="540271"/>
            <a:ext cx="9217025" cy="810000"/>
          </a:xfrm>
          <a:ln w="19050">
            <a:solidFill>
              <a:srgbClr val="CC9900"/>
            </a:solidFill>
          </a:ln>
        </p:spPr>
        <p:txBody>
          <a:bodyPr anchor="ctr">
            <a:normAutofit fontScale="90000"/>
          </a:bodyPr>
          <a:lstStyle/>
          <a:p>
            <a:pPr algn="ctr"/>
            <a:r>
              <a:rPr lang="de-AT" dirty="0"/>
              <a:t>Schwerpunkte des von der Beratungsfirma McKinsey inspirierten Reformplans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de-AT" smtClean="0"/>
              <a:t>Dr. Karin Kneissl – 13. Februar 2016:  Aktuelle Lage im Nahen Osten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4"/>
          </p:nvPr>
        </p:nvSpPr>
        <p:spPr>
          <a:xfrm>
            <a:off x="720000" y="1548383"/>
            <a:ext cx="7417026" cy="5184205"/>
          </a:xfrm>
        </p:spPr>
        <p:txBody>
          <a:bodyPr>
            <a:normAutofit lnSpcReduction="10000"/>
          </a:bodyPr>
          <a:lstStyle/>
          <a:p>
            <a:pPr algn="just"/>
            <a:r>
              <a:rPr lang="de-AT" dirty="0"/>
              <a:t>Diversifizierung in Richtung nationaler Produktion (auch Waffen, KSA – Nr. 3 im globalen Rüstungsgeschäft) – Transformation der (Energie-) Wirtschaft weg vom Öl.</a:t>
            </a:r>
          </a:p>
          <a:p>
            <a:pPr algn="just"/>
            <a:r>
              <a:rPr lang="de-AT" dirty="0"/>
              <a:t>„Brot und Spiele“ für die Bevölkerung – Aufbau eines Unterhaltungssektors (v.a. Sport).</a:t>
            </a:r>
          </a:p>
          <a:p>
            <a:pPr algn="just"/>
            <a:r>
              <a:rPr lang="de-AT" dirty="0"/>
              <a:t>Rekrutierung saudischer Staatsangehöriger für den Arbeitsmarkt – Reduzierung der Arbeitslosigkeit von 11 auf 7,6 Prozent.</a:t>
            </a:r>
          </a:p>
          <a:p>
            <a:pPr algn="just"/>
            <a:r>
              <a:rPr lang="de-AT" dirty="0"/>
              <a:t>Energiewirtschaft eher marginal behandelt.</a:t>
            </a:r>
          </a:p>
          <a:p>
            <a:pPr algn="just"/>
            <a:r>
              <a:rPr lang="de-AT" dirty="0"/>
              <a:t>Finanzierung durch eine Teilprivatisierung des saudischen Ölgiganten </a:t>
            </a:r>
            <a:r>
              <a:rPr lang="de-AT" dirty="0" err="1"/>
              <a:t>Aramco</a:t>
            </a:r>
            <a:r>
              <a:rPr lang="de-AT" dirty="0"/>
              <a:t>.</a:t>
            </a:r>
          </a:p>
          <a:p>
            <a:endParaRPr lang="de-AT" dirty="0"/>
          </a:p>
        </p:txBody>
      </p:sp>
      <p:pic>
        <p:nvPicPr>
          <p:cNvPr id="2050" name="Picture 2" descr="Bildergebnis für saudi arabia vision 20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025" y="1548383"/>
            <a:ext cx="1800000" cy="122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651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20000" y="540271"/>
            <a:ext cx="9217025" cy="810000"/>
          </a:xfrm>
          <a:ln w="19050">
            <a:solidFill>
              <a:srgbClr val="CC9900"/>
            </a:solidFill>
          </a:ln>
        </p:spPr>
        <p:txBody>
          <a:bodyPr anchor="ctr">
            <a:normAutofit fontScale="90000"/>
          </a:bodyPr>
          <a:lstStyle/>
          <a:p>
            <a:pPr algn="ctr"/>
            <a:r>
              <a:rPr lang="de-DE" sz="3200" dirty="0"/>
              <a:t>Jugendarbeitslosigkeit im MENA Raum: </a:t>
            </a:r>
            <a:br>
              <a:rPr lang="de-DE" sz="3200" dirty="0"/>
            </a:br>
            <a:r>
              <a:rPr lang="de-DE" sz="3200" dirty="0"/>
              <a:t>Arbeit </a:t>
            </a:r>
            <a:r>
              <a:rPr lang="de-DE" sz="3200" dirty="0" smtClean="0"/>
              <a:t>prioritär vor </a:t>
            </a:r>
            <a:r>
              <a:rPr lang="de-DE" sz="3200" dirty="0"/>
              <a:t>politischer Teilnahme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de-AT" smtClean="0"/>
              <a:t>Dr. Karin Kneissl – 13. Februar 2016:  Aktuelle Lage im Nahen Osten</a:t>
            </a:r>
            <a:endParaRPr lang="de-AT" dirty="0"/>
          </a:p>
        </p:txBody>
      </p:sp>
      <p:sp>
        <p:nvSpPr>
          <p:cNvPr id="11" name="Textfeld 10"/>
          <p:cNvSpPr txBox="1"/>
          <p:nvPr/>
        </p:nvSpPr>
        <p:spPr>
          <a:xfrm>
            <a:off x="5365024" y="5928147"/>
            <a:ext cx="4572001" cy="450248"/>
          </a:xfrm>
          <a:prstGeom prst="rect">
            <a:avLst/>
          </a:prstGeom>
          <a:noFill/>
        </p:spPr>
        <p:txBody>
          <a:bodyPr wrap="square" lIns="80133" tIns="40067" rIns="80133" bIns="40067" rtlCol="0">
            <a:spAutoFit/>
          </a:bodyPr>
          <a:lstStyle/>
          <a:p>
            <a:pPr algn="just"/>
            <a:r>
              <a:rPr lang="de-DE" sz="1200" i="1" dirty="0"/>
              <a:t>Quelle: </a:t>
            </a:r>
            <a:r>
              <a:rPr lang="de-DE" sz="1200" dirty="0"/>
              <a:t>UNDP (2016): </a:t>
            </a:r>
            <a:r>
              <a:rPr lang="de-DE" sz="1200" i="1" dirty="0"/>
              <a:t>AHDR: Youth. Executive Summary. </a:t>
            </a:r>
            <a:r>
              <a:rPr lang="de-DE" sz="1200" dirty="0"/>
              <a:t>Figure 5, S. 23. </a:t>
            </a:r>
            <a:r>
              <a:rPr lang="de-DE" sz="1200" dirty="0">
                <a:hlinkClick r:id="rId3"/>
              </a:rPr>
              <a:t>http://www.arab-hdr.org/PreviousReports/2016/2016.aspx</a:t>
            </a:r>
            <a:r>
              <a:rPr lang="de-DE" sz="1200" dirty="0"/>
              <a:t> </a:t>
            </a:r>
          </a:p>
        </p:txBody>
      </p:sp>
      <p:pic>
        <p:nvPicPr>
          <p:cNvPr id="12" name="Picture 2" descr="http://www.arab-hdr.org/images/infographics/07%20Twitt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432" y="1478418"/>
            <a:ext cx="4617577" cy="244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arab-hdr.org/images/infographics/06%20Twitt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6923" y="1494322"/>
            <a:ext cx="4617577" cy="244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://www.arab-hdr.org/images/infographics/08%20Twitte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346" y="3929518"/>
            <a:ext cx="4617577" cy="244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299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20000" y="540271"/>
            <a:ext cx="9217025" cy="810000"/>
          </a:xfrm>
          <a:ln w="19050">
            <a:solidFill>
              <a:srgbClr val="CC9900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de-DE" sz="3200" dirty="0"/>
              <a:t>Siedlungsbau im </a:t>
            </a:r>
            <a:r>
              <a:rPr lang="de-AT" dirty="0"/>
              <a:t>Westjordanland und Ost-Jerusalem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de-AT"/>
              <a:t>Dr. Karin Kneissl – 13. Februar 2016:  Aktuelle Lage im Nahen Osten</a:t>
            </a:r>
            <a:endParaRPr lang="de-AT" dirty="0"/>
          </a:p>
        </p:txBody>
      </p:sp>
      <p:pic>
        <p:nvPicPr>
          <p:cNvPr id="1026" name="Picture 2" descr="https://assets.bwbx.io/images/users/iqjWHBFdfxIU/iM610xvZgwjw/v3/1200x-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2"/>
          <a:stretch/>
        </p:blipFill>
        <p:spPr bwMode="auto">
          <a:xfrm>
            <a:off x="2096911" y="1604988"/>
            <a:ext cx="6463201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484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20000" y="540271"/>
            <a:ext cx="9217025" cy="810000"/>
          </a:xfrm>
          <a:ln w="19050">
            <a:solidFill>
              <a:srgbClr val="CC9900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de-DE" sz="3200" dirty="0"/>
              <a:t>Siedlungsbau im </a:t>
            </a:r>
            <a:r>
              <a:rPr lang="de-AT" dirty="0"/>
              <a:t>Westjordanland und Ost-Jerusalem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de-AT"/>
              <a:t>Dr. Karin Kneissl – 13. Februar 2016:  Aktuelle Lage im Nahen Osten</a:t>
            </a:r>
            <a:endParaRPr lang="de-AT" dirty="0"/>
          </a:p>
        </p:txBody>
      </p:sp>
      <p:pic>
        <p:nvPicPr>
          <p:cNvPr id="7" name="Picture 2" descr="https://upload.wikimedia.org/wikipedia/commons/2/2f/West_Bank_Dec_2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492" y="1356813"/>
            <a:ext cx="3997932" cy="56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7472423" y="1548383"/>
            <a:ext cx="24741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>
                <a:solidFill>
                  <a:srgbClr val="CC0066"/>
                </a:solidFill>
              </a:rPr>
              <a:t>Israelische Siedlungen in Magenta.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114452" y="3564607"/>
            <a:ext cx="492443" cy="165618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de-AT" dirty="0"/>
              <a:t>Ost-Jerusalem</a:t>
            </a:r>
          </a:p>
        </p:txBody>
      </p:sp>
    </p:spTree>
    <p:extLst>
      <p:ext uri="{BB962C8B-B14F-4D97-AF65-F5344CB8AC3E}">
        <p14:creationId xmlns:p14="http://schemas.microsoft.com/office/powerpoint/2010/main" val="1575976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Siedlungspolitik und Illusion der Zweistaatenlösung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1937: Peel Kommission fordert Ende der Gewalt und des Siedlungsbaus, erster Teilungsplan; Neuauflage 1947</a:t>
            </a:r>
          </a:p>
          <a:p>
            <a:r>
              <a:rPr lang="de-DE" dirty="0" smtClean="0"/>
              <a:t>6.2.2017:  Knesseth Gesetz über die „Regulierung von Siedlungsposten im </a:t>
            </a:r>
            <a:r>
              <a:rPr lang="de-DE" dirty="0" err="1" smtClean="0"/>
              <a:t>Wjland</a:t>
            </a:r>
            <a:endParaRPr lang="de-DE" dirty="0" smtClean="0"/>
          </a:p>
          <a:p>
            <a:r>
              <a:rPr lang="de-DE" dirty="0" smtClean="0"/>
              <a:t>Erstmals autorisiert ein Gesetz rückwirkend Siedlungen, die auf privatem Land von </a:t>
            </a:r>
            <a:r>
              <a:rPr lang="de-DE" dirty="0" err="1" smtClean="0"/>
              <a:t>Paläst</a:t>
            </a:r>
            <a:r>
              <a:rPr lang="de-DE" dirty="0" smtClean="0"/>
              <a:t>. Errichtet wurden. Bislang Landnahme aus </a:t>
            </a:r>
            <a:r>
              <a:rPr lang="de-DE" dirty="0" err="1" smtClean="0"/>
              <a:t>milit</a:t>
            </a:r>
            <a:r>
              <a:rPr lang="de-DE" dirty="0" smtClean="0"/>
              <a:t>. Interesse und erst danach den Siedlern zur Verfügung gestellt. Aufhebung durch OG?</a:t>
            </a:r>
          </a:p>
          <a:p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Karin Kneissl – 13. Februar 2016:  Aktuelle Lage im Nahen Osten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1272980"/>
      </p:ext>
    </p:extLst>
  </p:cSld>
  <p:clrMapOvr>
    <a:masterClrMapping/>
  </p:clrMapOvr>
</p:sld>
</file>

<file path=ppt/theme/theme1.xml><?xml version="1.0" encoding="utf-8"?>
<a:theme xmlns:a="http://schemas.openxmlformats.org/drawingml/2006/main" name="Vorlage">
  <a:themeElements>
    <a:clrScheme name="Universität Wien">
      <a:dk1>
        <a:srgbClr val="000000"/>
      </a:dk1>
      <a:lt1>
        <a:sysClr val="window" lastClr="FFFFFF"/>
      </a:lt1>
      <a:dk2>
        <a:srgbClr val="595959"/>
      </a:dk2>
      <a:lt2>
        <a:srgbClr val="F2F2F2"/>
      </a:lt2>
      <a:accent1>
        <a:srgbClr val="006699"/>
      </a:accent1>
      <a:accent2>
        <a:srgbClr val="3988B0"/>
      </a:accent2>
      <a:accent3>
        <a:srgbClr val="71AAC6"/>
      </a:accent3>
      <a:accent4>
        <a:srgbClr val="AACCDD"/>
      </a:accent4>
      <a:accent5>
        <a:srgbClr val="E3EEF4"/>
      </a:accent5>
      <a:accent6>
        <a:srgbClr val="06547D"/>
      </a:accent6>
      <a:hlink>
        <a:srgbClr val="006699"/>
      </a:hlink>
      <a:folHlink>
        <a:srgbClr val="006699"/>
      </a:folHlink>
    </a:clrScheme>
    <a:fontScheme name="Universität Wien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ppt-vorlage-2013b</Template>
  <TotalTime>0</TotalTime>
  <Words>611</Words>
  <Application>Microsoft Office PowerPoint</Application>
  <PresentationFormat>Benutzerdefiniert</PresentationFormat>
  <Paragraphs>83</Paragraphs>
  <Slides>13</Slides>
  <Notes>11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Vorlage</vt:lpstr>
      <vt:lpstr>Aktuelle Lage im Nahen Osten</vt:lpstr>
      <vt:lpstr>Ölpreisentwicklung</vt:lpstr>
      <vt:lpstr>Erdölmarkt: Überangebot und Nachfragespitze</vt:lpstr>
      <vt:lpstr>Saudi Arabien: Königliches Trio der Macht</vt:lpstr>
      <vt:lpstr>Schwerpunkte des von der Beratungsfirma McKinsey inspirierten Reformplans</vt:lpstr>
      <vt:lpstr>Jugendarbeitslosigkeit im MENA Raum:  Arbeit prioritär vor politischer Teilnahme</vt:lpstr>
      <vt:lpstr>Siedlungsbau im Westjordanland und Ost-Jerusalem</vt:lpstr>
      <vt:lpstr>Siedlungsbau im Westjordanland und Ost-Jerusalem</vt:lpstr>
      <vt:lpstr>Siedlungspolitik und Illusion der Zweistaatenlösung</vt:lpstr>
      <vt:lpstr>Neu Ära zw. USA und Israel?</vt:lpstr>
      <vt:lpstr>Militärische Situation im israelisch-syrischen Grenzgebiet</vt:lpstr>
      <vt:lpstr>Ethnische Zusammensetzung in Libanon, Syrien und Israel</vt:lpstr>
      <vt:lpstr>Vielen Dank für Ihre Aufmerksamkeit.</vt:lpstr>
    </vt:vector>
  </TitlesOfParts>
  <Company>Universität Wien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BAK7 VO Vergleichende Analyse von Politik</dc:title>
  <dc:creator>StudentIn</dc:creator>
  <cp:lastModifiedBy>BMLV</cp:lastModifiedBy>
  <cp:revision>63</cp:revision>
  <dcterms:created xsi:type="dcterms:W3CDTF">2015-09-01T13:32:16Z</dcterms:created>
  <dcterms:modified xsi:type="dcterms:W3CDTF">2017-03-15T15:17:16Z</dcterms:modified>
</cp:coreProperties>
</file>